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1" r:id="rId4"/>
    <p:sldId id="262" r:id="rId5"/>
    <p:sldId id="265" r:id="rId6"/>
    <p:sldId id="266" r:id="rId7"/>
    <p:sldId id="272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g.sk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spig.sk/ziadost-o-prispevok-na-kupu-zdvihacieho-zariadenia.x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g.sk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ig.sk/ziadost-o-prispevok-na-kupu-zdvihacieho-zariadenia.x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g.sk/ziadost-o-prispevok-na-kupu-zdvihacieho-zariadenia.xhtml" TargetMode="External"/><Relationship Id="rId2" Type="http://schemas.openxmlformats.org/officeDocument/2006/relationships/hyperlink" Target="http://www.spig.sk/Data/2301/UserFiles/ziadost-o-priznanie-penazneho-prispevku-na-zdvihacie-zariadenie/Ziadost_o_poskytnutie-penazneho-prispevku-na-kompenzaciu-kupu-zdvihacieho-zariadeni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ig.sk/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://www.spig.sk/klub-spig.xhtml#kotva123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svar.sk/buxus/docs/SSVaR/tlaciva/Vyhlasenie_o_majetku.pdf" TargetMode="External"/><Relationship Id="rId2" Type="http://schemas.openxmlformats.org/officeDocument/2006/relationships/hyperlink" Target="http://www.upsvar.sk/buxus/docs/SSVaR/tlaciva/lekarsky_nalez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pig.sk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://www.spig.sk/noinky-v-spig/action/productdetail/oc/19/product/stropny-zdvihak-ergolet.xhtml" TargetMode="External"/><Relationship Id="rId7" Type="http://schemas.openxmlformats.org/officeDocument/2006/relationships/hyperlink" Target="http://www.spig.sk/noinky-v-spig/zvisla-plosina-os-200/p-56.xhtml" TargetMode="External"/><Relationship Id="rId2" Type="http://schemas.openxmlformats.org/officeDocument/2006/relationships/hyperlink" Target="http://www.spig.sk/noinky-v-spig/action/productdetail/oc/38/product/pasovy-schodolez-sherpa-n902.x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ig.sk/noinky-v-spig/action/productdetail/oc/22/product/zvisle-zdvihacie-plosiny-zps-s-ohradenim-drahy.xhtml" TargetMode="External"/><Relationship Id="rId11" Type="http://schemas.openxmlformats.org/officeDocument/2006/relationships/image" Target="../media/image4.png"/><Relationship Id="rId5" Type="http://schemas.openxmlformats.org/officeDocument/2006/relationships/hyperlink" Target="http://www.spig.sk/noinky-v-spig/cid/8/category/stolickove-vytahy.xhtml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www.spig.sk/noinky-v-spig/cid/4/category/sikme-schodiskove-plosiny.xhtml" TargetMode="External"/><Relationship Id="rId9" Type="http://schemas.openxmlformats.org/officeDocument/2006/relationships/hyperlink" Target="http://www.spig.s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g.sk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ig.sk/Data/2301/UserFiles/ziadost-o-priznanie-penazneho-prispevku-na-zdvihacie-zariadenie/Ziadost_o_poskytnutie-penazneho-prispevku-na-kompenzaciu-kupu-zdvihacieho-zariadenia.pdf" TargetMode="External"/><Relationship Id="rId7" Type="http://schemas.openxmlformats.org/officeDocument/2006/relationships/hyperlink" Target="http://www.spig.sk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ig.sk/Data/2301/UserFiles/ziadost-o-priznanie-penazneho-prispevku-na-zdvihacie-zariadenie/Potvrdenia-dani-z-prijmu-fo.pdf" TargetMode="External"/><Relationship Id="rId5" Type="http://schemas.openxmlformats.org/officeDocument/2006/relationships/hyperlink" Target="https://admin2301.webygroup.sk/Data/2301/UserFiles/ziadost-o-priznanie-penazneho-prispevku-na-zdvihacie-zariadenie/vyhlasenie-majetku-ziadost-o-zdvihacie-zariadenia-pre-tzp.pdf" TargetMode="External"/><Relationship Id="rId4" Type="http://schemas.openxmlformats.org/officeDocument/2006/relationships/hyperlink" Target="http://www.spig.sk/Data/2301/UserFiles/ziadost-o-priznanie-penazneho-prispevku-na-zdvihacie-zariadenie/lekarsky_nalez_sucast_ziadosti_o_prispevok_na_kupu_pomocky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://www.spig.sk/" TargetMode="External"/><Relationship Id="rId7" Type="http://schemas.openxmlformats.org/officeDocument/2006/relationships/image" Target="../media/image6.JPG"/><Relationship Id="rId2" Type="http://schemas.openxmlformats.org/officeDocument/2006/relationships/hyperlink" Target="mailto:spig@spig.sk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2.JPG"/><Relationship Id="rId10" Type="http://schemas.openxmlformats.org/officeDocument/2006/relationships/image" Target="../media/image9.JPG"/><Relationship Id="rId4" Type="http://schemas.openxmlformats.org/officeDocument/2006/relationships/hyperlink" Target="http://www.inakobdareni.sk/" TargetMode="External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Doklady potrebné k žiadosti o peňažné príspevky na kompenzáciu </a:t>
            </a:r>
            <a:r>
              <a:rPr lang="sk-SK" sz="3600" dirty="0" smtClean="0"/>
              <a:t>: </a:t>
            </a:r>
            <a:endParaRPr lang="sk-SK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Zák. č.447/2008 Z. z. o peňažných príspevkoch na kompenzáciu ťažkého zdravotného postihnutia a o zmene a doplnení niektorých zákonov.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117565"/>
            <a:ext cx="2124075" cy="962025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1665515" y="6423177"/>
            <a:ext cx="69450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www.spig.sk</a:t>
            </a:r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,  BEZPLATNÁ INFOLINKA 0800 105 707   spig@spig.sk</a:t>
            </a:r>
            <a:r>
              <a:rPr lang="sk-SK" dirty="0"/>
              <a:t> 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6521385" y="2731976"/>
            <a:ext cx="5526924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k-SK" sz="3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Rýchla cesta:</a:t>
            </a:r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>Všetky potrebné dokumenty </a:t>
            </a:r>
          </a:p>
          <a:p>
            <a:r>
              <a:rPr lang="sk-SK" sz="3600" dirty="0" smtClean="0"/>
              <a:t>nájdete na </a:t>
            </a:r>
            <a:r>
              <a:rPr lang="sk-SK" sz="3600" dirty="0" smtClean="0"/>
              <a:t>stiahnutie</a:t>
            </a:r>
            <a:r>
              <a:rPr lang="sk-SK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↗</a:t>
            </a:r>
            <a:r>
              <a:rPr lang="sk-SK" sz="3600" dirty="0" smtClean="0"/>
              <a:t> </a:t>
            </a:r>
            <a:r>
              <a:rPr lang="sk-SK" sz="3600" dirty="0" smtClean="0">
                <a:hlinkClick r:id="rId4"/>
              </a:rPr>
              <a:t>TU. 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7257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Úvod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24127" y="1630245"/>
            <a:ext cx="9720073" cy="4023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b="1" dirty="0" smtClean="0">
                <a:solidFill>
                  <a:srgbClr val="00B0F0"/>
                </a:solidFill>
              </a:rPr>
              <a:t>Financovanie zdvíhacieho zariadenia, alebo pomôcky, je možné bez použitia vašich vlastných finančných prostriedkov. </a:t>
            </a:r>
          </a:p>
          <a:p>
            <a:pPr marL="0" indent="0">
              <a:buNone/>
            </a:pPr>
            <a:r>
              <a:rPr lang="sk-SK" b="1" dirty="0" smtClean="0"/>
              <a:t>Príspevok na zdvíhacie zariadenie sa priznáva </a:t>
            </a:r>
            <a:br>
              <a:rPr lang="sk-SK" b="1" dirty="0" smtClean="0"/>
            </a:br>
            <a:r>
              <a:rPr lang="sk-SK" b="1" dirty="0" smtClean="0"/>
              <a:t>- </a:t>
            </a:r>
            <a:r>
              <a:rPr lang="sk-SK" dirty="0" smtClean="0"/>
              <a:t>na základe podania žiadosti o priznanie príspevku na zdvíhacie zariadenie, alebo pomôcky.</a:t>
            </a:r>
            <a:endParaRPr lang="sk-SK" dirty="0"/>
          </a:p>
          <a:p>
            <a:pPr marL="0" indent="0">
              <a:buNone/>
            </a:pPr>
            <a:r>
              <a:rPr lang="sk-SK" b="1" dirty="0" smtClean="0"/>
              <a:t>Žiadosti sa vyhovie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- ak sa splnia všetky kritéria, medzi ktoré patrí aj priloženie potrebných dokladov. Viac o týchto dokladoch sa dozviete v dole uvedenom texte. </a:t>
            </a:r>
          </a:p>
          <a:p>
            <a:pPr marL="0" indent="0">
              <a:buNone/>
            </a:pPr>
            <a:r>
              <a:rPr lang="sk-SK" b="1" dirty="0" smtClean="0"/>
              <a:t>Vďaka priznaniu príspevku od </a:t>
            </a:r>
            <a:r>
              <a:rPr lang="sk-SK" sz="2400" b="1" dirty="0" smtClean="0"/>
              <a:t>Úradu práce, sociálnych vecí a rodiny</a:t>
            </a:r>
            <a:r>
              <a:rPr lang="sk-SK" sz="2400" dirty="0" smtClean="0"/>
              <a:t> </a:t>
            </a:r>
            <a:r>
              <a:rPr lang="sk-SK" dirty="0" smtClean="0"/>
              <a:t>máte </a:t>
            </a:r>
            <a:r>
              <a:rPr lang="sk-SK" dirty="0" smtClean="0"/>
              <a:t>možnosť </a:t>
            </a:r>
            <a:r>
              <a:rPr lang="sk-SK" b="1" dirty="0" smtClean="0">
                <a:solidFill>
                  <a:srgbClr val="FFC000"/>
                </a:solidFill>
              </a:rPr>
              <a:t>získať </a:t>
            </a:r>
            <a:r>
              <a:rPr lang="sk-SK" b="1" dirty="0" smtClean="0">
                <a:solidFill>
                  <a:srgbClr val="FFC000"/>
                </a:solidFill>
              </a:rPr>
              <a:t>príspevok do výšky až </a:t>
            </a:r>
            <a:r>
              <a:rPr lang="sk-SK" b="1" dirty="0" smtClean="0">
                <a:solidFill>
                  <a:srgbClr val="FFC000"/>
                </a:solidFill>
              </a:rPr>
              <a:t>95 % </a:t>
            </a:r>
            <a:r>
              <a:rPr lang="sk-SK" dirty="0" smtClean="0"/>
              <a:t>prostriedkov z ceny zariadenia. </a:t>
            </a:r>
          </a:p>
          <a:p>
            <a:pPr marL="0" indent="0">
              <a:buNone/>
            </a:pPr>
            <a:r>
              <a:rPr lang="sk-SK" dirty="0" smtClean="0"/>
              <a:t>Zvyšné prostriedky získate vďaka</a:t>
            </a:r>
            <a:r>
              <a:rPr lang="sk-SK" dirty="0"/>
              <a:t> </a:t>
            </a:r>
            <a:r>
              <a:rPr lang="sk-SK" dirty="0" smtClean="0"/>
              <a:t>členstvu v </a:t>
            </a:r>
            <a:r>
              <a:rPr lang="sk-SK" sz="2400" b="1" dirty="0" smtClean="0">
                <a:solidFill>
                  <a:srgbClr val="00B0F0"/>
                </a:solidFill>
              </a:rPr>
              <a:t>KLUBE SPIG</a:t>
            </a:r>
            <a:r>
              <a:rPr lang="sk-SK" dirty="0" smtClean="0"/>
              <a:t>. </a:t>
            </a:r>
            <a:r>
              <a:rPr lang="sk-SK" dirty="0" smtClean="0"/>
              <a:t>  </a:t>
            </a: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117565"/>
            <a:ext cx="2124075" cy="962025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2259873" y="5695406"/>
            <a:ext cx="2142310" cy="600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FFF00"/>
                </a:solidFill>
              </a:rPr>
              <a:t>PRÍSPEVOK OD UPSVaR</a:t>
            </a:r>
          </a:p>
        </p:txBody>
      </p:sp>
      <p:sp>
        <p:nvSpPr>
          <p:cNvPr id="7" name="Obdĺžnik 6"/>
          <p:cNvSpPr/>
          <p:nvPr/>
        </p:nvSpPr>
        <p:spPr>
          <a:xfrm>
            <a:off x="4942110" y="5695406"/>
            <a:ext cx="2142310" cy="600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>
                <a:solidFill>
                  <a:srgbClr val="FFFF00"/>
                </a:solidFill>
              </a:rPr>
              <a:t>PRÍSPEVOK OD </a:t>
            </a:r>
            <a:r>
              <a:rPr lang="sk-SK" dirty="0" smtClean="0">
                <a:solidFill>
                  <a:srgbClr val="FFFF00"/>
                </a:solidFill>
              </a:rPr>
              <a:t>KLUBU SPIG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7624347" y="5695406"/>
            <a:ext cx="2142310" cy="6008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0070C0"/>
                </a:solidFill>
              </a:rPr>
              <a:t>100% z ceny zariadenia</a:t>
            </a:r>
            <a:endParaRPr lang="sk-SK" dirty="0">
              <a:solidFill>
                <a:srgbClr val="0070C0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4502869" y="581118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+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7185106" y="586284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=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1995526" y="6453879"/>
            <a:ext cx="669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www.spig.sk</a:t>
            </a:r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,  BEZPLATNÁ INFOLINKA 0800 105 707   spig@spig.sk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12" name="Obdĺžnik 11"/>
          <p:cNvSpPr/>
          <p:nvPr/>
        </p:nvSpPr>
        <p:spPr>
          <a:xfrm>
            <a:off x="7659175" y="499801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/>
              <a:t>Potrebné dokumenty, ktoré je potrebné </a:t>
            </a:r>
            <a:r>
              <a:rPr lang="sk-SK" dirty="0" smtClean="0"/>
              <a:t>pridať</a:t>
            </a:r>
            <a:br>
              <a:rPr lang="sk-SK" dirty="0" smtClean="0"/>
            </a:br>
            <a:r>
              <a:rPr lang="sk-SK" dirty="0" smtClean="0"/>
              <a:t> </a:t>
            </a:r>
            <a:r>
              <a:rPr lang="sk-SK" dirty="0"/>
              <a:t>nájdete na stiahnutie </a:t>
            </a:r>
            <a:r>
              <a:rPr lang="sk-SK" dirty="0">
                <a:hlinkClick r:id="rId4"/>
              </a:rPr>
              <a:t>TU.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911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1. Žiadosť </a:t>
            </a:r>
            <a:r>
              <a:rPr lang="sk-SK" dirty="0"/>
              <a:t>o peňažný príspevok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na </a:t>
            </a:r>
            <a:r>
              <a:rPr lang="sk-SK" dirty="0"/>
              <a:t>kúpu </a:t>
            </a:r>
            <a:r>
              <a:rPr lang="sk-SK" dirty="0" smtClean="0"/>
              <a:t>pomôcky resp. Zdvíhacieho zariadenia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0558" y="2047297"/>
            <a:ext cx="11580442" cy="4441371"/>
          </a:xfrm>
        </p:spPr>
        <p:txBody>
          <a:bodyPr>
            <a:normAutofit/>
          </a:bodyPr>
          <a:lstStyle/>
          <a:p>
            <a:r>
              <a:rPr lang="sk-SK" dirty="0"/>
              <a:t>Žiadosť o peňažný príspevok poskytovaný podľa zákona č. 447/2008 Z. z. úradmi práce, sociálnych vecí a rodiny </a:t>
            </a:r>
            <a:r>
              <a:rPr lang="sk-SK" b="1" i="1" dirty="0"/>
              <a:t>podáva fyzická osoba,  v prípade maloletého dieťaťa   fyzická osoba, ktorá má dieťa zverené do osobnej starostlivosti na základe rozhodnutia súdu</a:t>
            </a:r>
            <a:r>
              <a:rPr lang="sk-SK" dirty="0"/>
              <a:t>. Ak fyzická osoba vzhľadom na svoj zdravotný stav nemôže sama podať žiadosť, môže v jej mene a s jej súhlasom a na základe potvrdenia lekára so špecializáciou v špecializačnom odbore všeobecné lekárstvo alebo lekára so špecializáciou v špecializačnom odbore pediatria o zdravotnom stave fyzickej osoby, ktorý poskytuje všeobecnú ambulantnú starostlivosť pre deti a dorast, podať žiadosť aj iná fyzická osoba,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ak </a:t>
            </a:r>
            <a:r>
              <a:rPr lang="sk-SK" dirty="0"/>
              <a:t>je spôsobilá na právne úkony</a:t>
            </a:r>
            <a:r>
              <a:rPr lang="sk-SK" dirty="0" smtClean="0"/>
              <a:t>.                                                                            </a:t>
            </a:r>
          </a:p>
          <a:p>
            <a:r>
              <a:rPr lang="sk-SK" dirty="0" smtClean="0"/>
              <a:t> klik na </a:t>
            </a:r>
            <a:r>
              <a:rPr lang="sk-SK" b="1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Žiadosť o kúpu pomôcky/ </a:t>
            </a:r>
            <a:r>
              <a:rPr lang="sk-SK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zdv</a:t>
            </a:r>
            <a:r>
              <a:rPr lang="sk-SK" b="1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. zariadenia – formulár</a:t>
            </a:r>
            <a:r>
              <a:rPr lang="sk-SK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endParaRPr lang="sk-SK" dirty="0" smtClean="0"/>
          </a:p>
          <a:p>
            <a:r>
              <a:rPr lang="sk-SK" dirty="0" smtClean="0"/>
              <a:t>                                                                                                      zdroj</a:t>
            </a:r>
            <a:r>
              <a:rPr lang="sk-SK" dirty="0"/>
              <a:t>: http://www.upsvar.sk/</a:t>
            </a:r>
          </a:p>
          <a:p>
            <a:r>
              <a:rPr lang="sk-SK" sz="1800" dirty="0"/>
              <a:t>P</a:t>
            </a:r>
            <a:r>
              <a:rPr lang="sk-SK" sz="1800" dirty="0" smtClean="0"/>
              <a:t>otrebné dokumenty, ktoré je potrebné pridať nájdete </a:t>
            </a:r>
            <a:r>
              <a:rPr lang="sk-SK" sz="1800" dirty="0"/>
              <a:t>na stiahnutie </a:t>
            </a:r>
            <a:r>
              <a:rPr lang="sk-SK" sz="1800" dirty="0">
                <a:hlinkClick r:id="rId3"/>
              </a:rPr>
              <a:t>TU. </a:t>
            </a:r>
            <a:endParaRPr lang="sk-SK" sz="1800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klik na </a:t>
            </a:r>
            <a:r>
              <a:rPr lang="sk-SK" b="1" dirty="0" smtClean="0">
                <a:solidFill>
                  <a:srgbClr val="00B050"/>
                </a:solidFill>
                <a:hlinkClick r:id="rId4"/>
              </a:rPr>
              <a:t>Žiadosť o registráciu v KLUB SPIG</a:t>
            </a:r>
            <a:r>
              <a:rPr lang="sk-SK" b="1" dirty="0" smtClean="0">
                <a:solidFill>
                  <a:srgbClr val="00B050"/>
                </a:solidFill>
              </a:rPr>
              <a:t> 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117565"/>
            <a:ext cx="2124075" cy="962025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2248335" y="6488668"/>
            <a:ext cx="7271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6"/>
              </a:rPr>
              <a:t>www.spig.sk</a:t>
            </a:r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,  BEZPLATNÁ INFOLINKA 0800 105 707   spig@spig.sk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22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22959" y="152126"/>
            <a:ext cx="10646229" cy="615723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sk-SK" sz="2300" dirty="0" smtClean="0"/>
              <a:t>Žiadosť musí obsahovať meno a priezvisko fyzickej osoby, ktorá žiada o priznanie peňažného príspevku na kompenzáciu, dátum jej narodenia, adresu jej trvalého pobytu alebo prechodného pobytu, doklad o tom, že ide o účastníka právnych vzťahov podľa § 3, jej rodné číslo, ak je pridelené. Súčasťou žiadosti je aj </a:t>
            </a:r>
            <a:r>
              <a:rPr lang="sk-SK" sz="2300" b="1" i="1" dirty="0" smtClean="0"/>
              <a:t>aktuálny </a:t>
            </a:r>
            <a:r>
              <a:rPr lang="sk-SK" sz="2300" b="1" i="1" u="sng" dirty="0" smtClean="0">
                <a:hlinkClick r:id="rId2" tooltip="sucast_ziadosti_na_kupu_pomocky_pre_tzp"/>
              </a:rPr>
              <a:t>lekársky nález</a:t>
            </a:r>
            <a:r>
              <a:rPr lang="sk-SK" sz="2300" dirty="0" smtClean="0"/>
              <a:t> okrem prípadov uvedených v § 11 ods. 7 a 8. Žiadosť o priznanie peňažného príspevku na kompenzáciu musí obsahovať aj </a:t>
            </a:r>
            <a:r>
              <a:rPr lang="sk-SK" sz="2300" b="1" i="1" dirty="0" smtClean="0"/>
              <a:t>potvrdenie o jej príjme za predchádzajúci kalendárny rok</a:t>
            </a:r>
            <a:r>
              <a:rPr lang="sk-SK" sz="2300" dirty="0" smtClean="0"/>
              <a:t> pred podaním žiadosti a </a:t>
            </a:r>
            <a:r>
              <a:rPr lang="sk-SK" sz="2300" b="1" i="1" u="sng" dirty="0" smtClean="0">
                <a:hlinkClick r:id="rId3"/>
              </a:rPr>
              <a:t>vyhlásenie o majetku</a:t>
            </a:r>
            <a:r>
              <a:rPr lang="sk-SK" sz="2300" b="1" i="1" dirty="0" smtClean="0"/>
              <a:t> fyzickej osoby s ťažkým zdravotným postihnutím</a:t>
            </a:r>
            <a:r>
              <a:rPr lang="sk-SK" sz="2300" dirty="0" smtClean="0"/>
              <a:t>. K žiadosti o peňažný príspevok podľa zákona patrí aj vyplnené tlačivo "</a:t>
            </a:r>
            <a:r>
              <a:rPr lang="sk-SK" sz="2300" b="1" i="1" u="sng" dirty="0" smtClean="0">
                <a:hlinkClick r:id="rId2"/>
              </a:rPr>
              <a:t>Lekársky nalez</a:t>
            </a:r>
            <a:r>
              <a:rPr lang="sk-SK" sz="2300" dirty="0" smtClean="0"/>
              <a:t>" (príloha č. 1 vyššie citovaného zákona) doplnené o fotokópie odborných lekárskych nálezov od ošetrujúcich lekárov. Na výzvu príslušného orgánu je fyzická osoba povinná predložiť aj iné doklady, ktoré sú podkladom na </a:t>
            </a:r>
            <a:r>
              <a:rPr lang="sk-SK" sz="2300" dirty="0"/>
              <a:t>rozhodnutie. V žiadosti fyzická osoba uvedie druh peňažného príspevku na kompenzáciu, o ktorý žiada a odôvodnenie žiadosti. Fyzická osoba k žiadosti o priznanie peňažného príspevku na kompenzáciu predkladá aj </a:t>
            </a:r>
            <a:r>
              <a:rPr lang="sk-SK" sz="2300" b="1" i="1" dirty="0"/>
              <a:t>potvrdenie o príjme fyzických osôb, ktorých príjmy sa spoločne posudzujú s jej príjmom</a:t>
            </a:r>
            <a:r>
              <a:rPr lang="sk-SK" sz="2300" dirty="0"/>
              <a:t>.</a:t>
            </a:r>
          </a:p>
          <a:p>
            <a:pPr algn="just"/>
            <a:endParaRPr lang="sk-SK" sz="2300" dirty="0" smtClean="0"/>
          </a:p>
          <a:p>
            <a:pPr algn="just"/>
            <a:r>
              <a:rPr lang="sk-SK" sz="2300" dirty="0" smtClean="0"/>
              <a:t>Podkladom </a:t>
            </a:r>
            <a:r>
              <a:rPr lang="sk-SK" sz="2300" dirty="0"/>
              <a:t>na </a:t>
            </a:r>
            <a:r>
              <a:rPr lang="sk-SK" sz="2300" b="1" u="sng" dirty="0"/>
              <a:t>rozhodnutie o peňažnom príspevku na </a:t>
            </a:r>
            <a:r>
              <a:rPr lang="sk-SK" sz="2300" b="1" u="sng" dirty="0" smtClean="0"/>
              <a:t>kompenzáciu</a:t>
            </a:r>
            <a:r>
              <a:rPr lang="sk-SK" sz="2300" dirty="0" smtClean="0"/>
              <a:t>, </a:t>
            </a:r>
            <a:r>
              <a:rPr lang="sk-SK" sz="2300" dirty="0" smtClean="0"/>
              <a:t>je</a:t>
            </a:r>
            <a:r>
              <a:rPr lang="sk-SK" sz="2300" dirty="0"/>
              <a:t> </a:t>
            </a:r>
            <a:r>
              <a:rPr lang="sk-SK" sz="2300" b="1" i="1" dirty="0"/>
              <a:t>komplexný posudok, </a:t>
            </a:r>
            <a:r>
              <a:rPr lang="sk-SK" sz="2300" dirty="0"/>
              <a:t>okrem prípadov, kedy sa na  základe lekárskeho posudku nejedná o fyzickú osobu s ťažkým zdravotným postihnutím. V týchto prípadoch je podkladom pre rozhodnutie o peňažnom príspevku na kompenzáciu lekársky posudok.  </a:t>
            </a:r>
            <a:endParaRPr lang="sk-SK" sz="2300" dirty="0" smtClean="0"/>
          </a:p>
          <a:p>
            <a:pPr algn="just"/>
            <a:r>
              <a:rPr lang="sk-SK" dirty="0" smtClean="0"/>
              <a:t>                                                                              </a:t>
            </a:r>
            <a:r>
              <a:rPr lang="sk-SK" dirty="0" smtClean="0"/>
              <a:t>zdroj: http://www.upsvar.sk/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2458783" y="6309360"/>
            <a:ext cx="68507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4"/>
              </a:rPr>
              <a:t>www.spig.sk</a:t>
            </a:r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,  BEZPLATNÁ INFOLINKA 0800 105 707   spig@spig.sk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00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2. Aké </a:t>
            </a:r>
            <a:r>
              <a:rPr lang="sk-SK" sz="4800" dirty="0" smtClean="0"/>
              <a:t>zdvíhacie zariadenie môžete získať?</a:t>
            </a:r>
            <a:endParaRPr lang="sk-SK" sz="4800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88996" y="2084831"/>
            <a:ext cx="9720073" cy="43029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b="1" dirty="0" smtClean="0"/>
              <a:t>Zdvíhacím </a:t>
            </a:r>
            <a:r>
              <a:rPr lang="sk-SK" b="1" dirty="0"/>
              <a:t>zariadením sa kompenzuje znížená schopnosť osoby s ŤZP prekonávať architektonické bariéry a podporujú sa jej schopnosti pri mobilite a sebaobsluhe.</a:t>
            </a:r>
            <a:endParaRPr lang="sk-SK" dirty="0"/>
          </a:p>
          <a:p>
            <a:r>
              <a:rPr lang="sk-SK" dirty="0" smtClean="0"/>
              <a:t>Zariadenia môžu byť samoobslužné</a:t>
            </a:r>
            <a:r>
              <a:rPr lang="sk-SK" dirty="0" smtClean="0"/>
              <a:t>, </a:t>
            </a:r>
            <a:r>
              <a:rPr lang="sk-SK" dirty="0" smtClean="0"/>
              <a:t>alebo sa používajú za </a:t>
            </a:r>
            <a:r>
              <a:rPr lang="sk-SK" dirty="0" smtClean="0"/>
              <a:t>pomoci </a:t>
            </a:r>
            <a:r>
              <a:rPr lang="sk-SK" dirty="0"/>
              <a:t>od inej osoby. </a:t>
            </a:r>
            <a:endParaRPr lang="sk-SK" sz="2400" b="1" dirty="0"/>
          </a:p>
          <a:p>
            <a:pPr marL="0" indent="0">
              <a:buNone/>
            </a:pPr>
            <a:r>
              <a:rPr lang="sk-SK" sz="2400" b="1" dirty="0" smtClean="0"/>
              <a:t>Zdvíhacie </a:t>
            </a:r>
            <a:r>
              <a:rPr lang="sk-SK" sz="2400" b="1" dirty="0"/>
              <a:t>zariadenie je najmä: 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•</a:t>
            </a:r>
            <a:r>
              <a:rPr lang="sk-SK" sz="2400" u="sng" dirty="0">
                <a:hlinkClick r:id="rId2"/>
              </a:rPr>
              <a:t> schodolez</a:t>
            </a:r>
            <a:r>
              <a:rPr lang="sk-SK" sz="2400" u="sng" dirty="0" smtClean="0">
                <a:hlinkClick r:id="rId2"/>
              </a:rPr>
              <a:t>,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•</a:t>
            </a:r>
            <a:r>
              <a:rPr lang="sk-SK" sz="2400" u="sng" dirty="0">
                <a:hlinkClick r:id="rId3"/>
              </a:rPr>
              <a:t> stropný zdvihák,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• </a:t>
            </a:r>
            <a:r>
              <a:rPr lang="sk-SK" sz="2400" u="sng" dirty="0" smtClean="0">
                <a:hlinkClick r:id="rId4"/>
              </a:rPr>
              <a:t>šikmá </a:t>
            </a:r>
            <a:r>
              <a:rPr lang="sk-SK" sz="2400" u="sng" dirty="0">
                <a:hlinkClick r:id="rId4"/>
              </a:rPr>
              <a:t>plošina</a:t>
            </a:r>
            <a:r>
              <a:rPr lang="sk-SK" sz="2400" u="sng" dirty="0" smtClean="0">
                <a:hlinkClick r:id="rId4"/>
              </a:rPr>
              <a:t>,</a:t>
            </a:r>
            <a:r>
              <a:rPr lang="sk-SK" sz="2400" u="sng" dirty="0" smtClean="0"/>
              <a:t/>
            </a:r>
            <a:br>
              <a:rPr lang="sk-SK" sz="2400" u="sng" dirty="0" smtClean="0"/>
            </a:br>
            <a:r>
              <a:rPr lang="sk-SK" sz="2400" dirty="0"/>
              <a:t>• </a:t>
            </a:r>
            <a:r>
              <a:rPr lang="sk-SK" sz="2400" u="sng" dirty="0" smtClean="0">
                <a:hlinkClick r:id="rId5"/>
              </a:rPr>
              <a:t>stoličkový výťah</a:t>
            </a:r>
            <a:r>
              <a:rPr lang="sk-SK" sz="2400" dirty="0"/>
              <a:t/>
            </a:r>
            <a:br>
              <a:rPr lang="sk-SK" sz="2400" dirty="0"/>
            </a:br>
            <a:r>
              <a:rPr lang="sk-SK" sz="2400" dirty="0"/>
              <a:t>• </a:t>
            </a:r>
            <a:r>
              <a:rPr lang="sk-SK" sz="2400" u="sng" dirty="0">
                <a:hlinkClick r:id="rId6"/>
              </a:rPr>
              <a:t>zvislá  plošina</a:t>
            </a:r>
            <a:r>
              <a:rPr lang="sk-SK" sz="2400" dirty="0"/>
              <a:t>,</a:t>
            </a:r>
            <a:br>
              <a:rPr lang="sk-SK" sz="2400" dirty="0"/>
            </a:br>
            <a:r>
              <a:rPr lang="sk-SK" sz="2400" dirty="0" smtClean="0"/>
              <a:t>•</a:t>
            </a:r>
            <a:r>
              <a:rPr lang="sk-SK" sz="2400" dirty="0"/>
              <a:t> </a:t>
            </a:r>
            <a:r>
              <a:rPr lang="sk-SK" sz="2400" u="sng" dirty="0" smtClean="0">
                <a:hlinkClick r:id="rId7"/>
              </a:rPr>
              <a:t>výťah,</a:t>
            </a:r>
            <a:endParaRPr lang="sk-SK" sz="2400" u="sng" dirty="0" smtClean="0"/>
          </a:p>
          <a:p>
            <a:endParaRPr lang="sk-SK" sz="2400" u="sng" dirty="0"/>
          </a:p>
          <a:p>
            <a:r>
              <a:rPr lang="sk-SK" sz="2000" b="1" dirty="0"/>
              <a:t>Kúpa zdvíhacieho zariadenia: je kúpa tohto zariadenia vrátane nevyhnutného príslušenstva, jeho inštalácia a stavebná úprava, ak je potrebná na inštaláciu a prevádzku.</a:t>
            </a:r>
            <a:r>
              <a:rPr lang="sk-SK" sz="2000" dirty="0"/>
              <a:t> Ak je súčasťou kúpy aj stavebná úprava, peňažný príspevok je možné poskytnúť, ak má osoba ŤZP trvalý pobyt v byte alebo v rodinnom dome, v ktorom sa bude robiť stavebná úprava.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117565"/>
            <a:ext cx="2124075" cy="962025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2587968" y="6387736"/>
            <a:ext cx="6869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9"/>
              </a:rPr>
              <a:t>www.spig.sk</a:t>
            </a:r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,  BEZPLATNÁ INFOLINKA 0800 105 707   spig@spig.sk</a:t>
            </a:r>
            <a:r>
              <a:rPr lang="sk-SK" dirty="0"/>
              <a:t> 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95910" y="3409407"/>
            <a:ext cx="4003181" cy="1806252"/>
          </a:xfrm>
          <a:prstGeom prst="rect">
            <a:avLst/>
          </a:prstGeom>
        </p:spPr>
      </p:pic>
      <p:pic>
        <p:nvPicPr>
          <p:cNvPr id="7" name="Zástupný objekt pre obsah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02153" y="3453144"/>
            <a:ext cx="3993301" cy="177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</a:t>
            </a:r>
            <a:r>
              <a:rPr lang="sk-SK" dirty="0" smtClean="0"/>
              <a:t>Podmienky </a:t>
            </a:r>
            <a:r>
              <a:rPr lang="sk-SK" dirty="0" smtClean="0"/>
              <a:t>nároku na príspevok </a:t>
            </a:r>
            <a:r>
              <a:rPr lang="sk-SK" dirty="0"/>
              <a:t>: 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24127" y="1711235"/>
            <a:ext cx="9720073" cy="4023360"/>
          </a:xfrm>
        </p:spPr>
        <p:txBody>
          <a:bodyPr>
            <a:noAutofit/>
          </a:bodyPr>
          <a:lstStyle/>
          <a:p>
            <a:r>
              <a:rPr lang="sk-SK" sz="1800" dirty="0"/>
              <a:t/>
            </a:r>
            <a:br>
              <a:rPr lang="sk-SK" sz="1800" dirty="0"/>
            </a:br>
            <a:r>
              <a:rPr lang="sk-SK" sz="1800" b="1" dirty="0"/>
              <a:t>Peňažný príspevok sa poskytne: </a:t>
            </a:r>
            <a:r>
              <a:rPr lang="sk-SK" sz="1800" dirty="0"/>
              <a:t/>
            </a:r>
            <a:br>
              <a:rPr lang="sk-SK" sz="1800" dirty="0"/>
            </a:br>
            <a:r>
              <a:rPr lang="sk-SK" sz="1800" dirty="0"/>
              <a:t>• ak je osoba s ŤZP odkázaná podľa komplexného posudku na zdvíhacie zariadenie;</a:t>
            </a:r>
            <a:br>
              <a:rPr lang="sk-SK" sz="1800" dirty="0"/>
            </a:br>
            <a:r>
              <a:rPr lang="sk-SK" sz="1800" dirty="0"/>
              <a:t>• ak sa zdvíhacie zariadenie neposkytuje ani nepožičiava na základe verejného zdravotného poistenia a nie je porovnateľné so zdvíhacím zariadením poskytovaným z verejného zdravotného poistenia,</a:t>
            </a:r>
            <a:br>
              <a:rPr lang="sk-SK" sz="1800" dirty="0"/>
            </a:br>
            <a:r>
              <a:rPr lang="sk-SK" sz="1800" dirty="0"/>
              <a:t>• ak osobe s ŤZP nie je poskytovaná celoročná pobytová sociálna služba (s výnimkou poskytovania tejto služby nezaopatrenému dieťaťu na  účely plnenia povinnej školskej dochádzky alebo sústavnej prípravy na povolanie),</a:t>
            </a:r>
            <a:br>
              <a:rPr lang="sk-SK" sz="1800" dirty="0"/>
            </a:br>
            <a:r>
              <a:rPr lang="sk-SK" sz="1800" dirty="0"/>
              <a:t>• ak úrad práce, sociálnych vecí a rodiny vydá právoplatné rozhodnutie o poskytnutí príspevku.</a:t>
            </a:r>
            <a:br>
              <a:rPr lang="sk-SK" sz="1800" dirty="0"/>
            </a:br>
            <a:r>
              <a:rPr lang="sk-SK" sz="1800" dirty="0"/>
              <a:t/>
            </a:r>
            <a:br>
              <a:rPr lang="sk-SK" sz="1800" dirty="0"/>
            </a:br>
            <a:r>
              <a:rPr lang="sk-SK" sz="1800" b="1" dirty="0"/>
              <a:t>Príspevok sa poskytne aj:</a:t>
            </a:r>
            <a:r>
              <a:rPr lang="sk-SK" sz="1800" dirty="0"/>
              <a:t/>
            </a:r>
            <a:br>
              <a:rPr lang="sk-SK" sz="1800" dirty="0"/>
            </a:br>
            <a:r>
              <a:rPr lang="sk-SK" sz="1800" dirty="0"/>
              <a:t>• na kúpu viacerých zdvíhacích zariadení, ak osoba s ŤZP spĺňa podmienky na poskytnutie príspevku na kúpu každého z týchto zariadení,</a:t>
            </a:r>
            <a:br>
              <a:rPr lang="sk-SK" sz="1800" dirty="0"/>
            </a:br>
            <a:r>
              <a:rPr lang="sk-SK" sz="1800" dirty="0"/>
              <a:t>• ak si viacero osôb s ŤZP kupuje jedno spoločné zdvíhacie zariadenie.</a:t>
            </a:r>
            <a:br>
              <a:rPr lang="sk-SK" sz="1800" dirty="0"/>
            </a:br>
            <a:r>
              <a:rPr lang="sk-SK" sz="1800" dirty="0"/>
              <a:t>Peňažný príspevok je možné poskytnúť na základe dokladov o cene zdvíhacieho zariadenia („predfaktúra“) alebo dokladov o kúpe zdvíhacieho zariadenia („faktúra“) vyhotovených osobami, ktoré vyrábajú, predávajú alebo distribuujú zdvíhacie zariadenia alebo vykonávajú ich stavebné úpravy.</a:t>
            </a:r>
            <a:br>
              <a:rPr lang="sk-SK" sz="1800" dirty="0"/>
            </a:br>
            <a:endParaRPr lang="sk-SK" sz="18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117565"/>
            <a:ext cx="2124075" cy="962025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2372431" y="6366240"/>
            <a:ext cx="70234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www.spig.sk</a:t>
            </a:r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,  BEZPLATNÁ INFOLINKA 0800 105 707   spig@spig.sk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60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137323"/>
            <a:ext cx="8067621" cy="263870"/>
          </a:xfrm>
        </p:spPr>
        <p:txBody>
          <a:bodyPr>
            <a:noAutofit/>
          </a:bodyPr>
          <a:lstStyle/>
          <a:p>
            <a:r>
              <a:rPr lang="sk-SK" sz="3200" dirty="0" smtClean="0"/>
              <a:t>Zhrnutie</a:t>
            </a:r>
            <a:r>
              <a:rPr lang="sk-SK" sz="3200" dirty="0" smtClean="0"/>
              <a:t>:  </a:t>
            </a:r>
            <a:endParaRPr lang="sk-SK" sz="3200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6925" y="117565"/>
            <a:ext cx="2124075" cy="962025"/>
          </a:xfrm>
          <a:prstGeom prst="rect">
            <a:avLst/>
          </a:prstGeom>
        </p:spPr>
      </p:pic>
      <p:sp>
        <p:nvSpPr>
          <p:cNvPr id="4" name="Obdĺžnik 3"/>
          <p:cNvSpPr/>
          <p:nvPr/>
        </p:nvSpPr>
        <p:spPr>
          <a:xfrm>
            <a:off x="1024128" y="598577"/>
            <a:ext cx="1022821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Tlačivo žiadosti a súvisiace tlačivá sú tu</a:t>
            </a:r>
            <a:r>
              <a:rPr lang="sk-SK" dirty="0" smtClean="0"/>
              <a:t>:</a:t>
            </a:r>
            <a:endParaRPr lang="sk-SK" b="1" dirty="0" smtClean="0">
              <a:solidFill>
                <a:schemeClr val="accent2">
                  <a:lumMod val="60000"/>
                  <a:lumOff val="40000"/>
                </a:schemeClr>
              </a:solidFill>
              <a:hlinkClick r:id="rId3"/>
            </a:endParaRPr>
          </a:p>
          <a:p>
            <a:r>
              <a:rPr lang="sk-SK" b="1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1. Žiadosť 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o kúpu pomôcky/ </a:t>
            </a:r>
            <a:r>
              <a:rPr lang="sk-SK" b="1" dirty="0" err="1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zdv</a:t>
            </a:r>
            <a:r>
              <a:rPr lang="sk-SK" b="1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. zariadenia – formulár</a:t>
            </a:r>
            <a:endParaRPr lang="sk-SK" dirty="0" smtClean="0"/>
          </a:p>
          <a:p>
            <a:endParaRPr lang="sk-SK" dirty="0"/>
          </a:p>
          <a:p>
            <a:r>
              <a:rPr lang="sk-SK" dirty="0"/>
              <a:t>2</a:t>
            </a:r>
            <a:r>
              <a:rPr lang="sk-SK" dirty="0" smtClean="0"/>
              <a:t>. </a:t>
            </a:r>
            <a:r>
              <a:rPr lang="sk-SK" dirty="0">
                <a:hlinkClick r:id="rId4"/>
              </a:rPr>
              <a:t>Lekárske nálezy od obvodného lekára </a:t>
            </a:r>
            <a:r>
              <a:rPr lang="sk-SK" dirty="0"/>
              <a:t>/ originál / a všetky nálezy od odborných lekárov, nie staršie ako 6 mesiacov / fotokópia </a:t>
            </a:r>
            <a:r>
              <a:rPr lang="sk-SK" dirty="0" smtClean="0"/>
              <a:t>/</a:t>
            </a:r>
          </a:p>
          <a:p>
            <a:endParaRPr lang="sk-SK" dirty="0"/>
          </a:p>
          <a:p>
            <a:r>
              <a:rPr lang="sk-SK" dirty="0"/>
              <a:t>3</a:t>
            </a:r>
            <a:r>
              <a:rPr lang="sk-SK" dirty="0" smtClean="0"/>
              <a:t>. </a:t>
            </a:r>
            <a:r>
              <a:rPr lang="sk-SK" dirty="0">
                <a:hlinkClick r:id="rId5"/>
              </a:rPr>
              <a:t>Vyhlásenie o majetku fyzickej osoby</a:t>
            </a:r>
            <a:r>
              <a:rPr lang="sk-SK" dirty="0"/>
              <a:t>, ktorá žiada o peňažný príspevok na kompenzáciu, alebo fyzickej osoby s ťažkým zdravotným postihnutím na účely poskytovania peňažných príspevkov na kompenzáciu, overené matrikou alebo úradom práce, sociálnych vecí a rodiny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/>
              <a:t>4</a:t>
            </a:r>
            <a:r>
              <a:rPr lang="sk-SK" dirty="0" smtClean="0"/>
              <a:t>. </a:t>
            </a:r>
            <a:r>
              <a:rPr lang="sk-SK" dirty="0"/>
              <a:t>Potvrdenie o podaní daňového priznania za minulý </a:t>
            </a:r>
            <a:r>
              <a:rPr lang="sk-SK" dirty="0" smtClean="0"/>
              <a:t>rok. </a:t>
            </a:r>
          </a:p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>5</a:t>
            </a:r>
            <a:r>
              <a:rPr lang="sk-SK" dirty="0" smtClean="0"/>
              <a:t>. </a:t>
            </a:r>
            <a:r>
              <a:rPr lang="sk-SK" dirty="0">
                <a:hlinkClick r:id="rId6"/>
              </a:rPr>
              <a:t>Potvrdenie o príjme zo zárobkovej činnosti za vlaňajší rok </a:t>
            </a:r>
            <a:r>
              <a:rPr lang="sk-SK" dirty="0"/>
              <a:t>a nemocenské dávky z vlaňajšieho roku. </a:t>
            </a:r>
            <a:endParaRPr lang="sk-SK" dirty="0" smtClean="0"/>
          </a:p>
          <a:p>
            <a:endParaRPr lang="sk-SK" dirty="0"/>
          </a:p>
          <a:p>
            <a:r>
              <a:rPr lang="sk-SK" dirty="0"/>
              <a:t>6</a:t>
            </a:r>
            <a:r>
              <a:rPr lang="sk-SK" dirty="0" smtClean="0"/>
              <a:t>. </a:t>
            </a:r>
            <a:r>
              <a:rPr lang="sk-SK" dirty="0"/>
              <a:t>Potvrdenie </a:t>
            </a:r>
            <a:r>
              <a:rPr lang="sk-SK" dirty="0">
                <a:solidFill>
                  <a:schemeClr val="accent3">
                    <a:lumMod val="75000"/>
                  </a:schemeClr>
                </a:solidFill>
              </a:rPr>
              <a:t>Soc. poisťovne </a:t>
            </a:r>
            <a:r>
              <a:rPr lang="sk-SK" dirty="0"/>
              <a:t>o vyplatených dávkach nemocenského poistenia za vlaňajší rok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/>
              <a:t>7</a:t>
            </a:r>
            <a:r>
              <a:rPr lang="sk-SK" dirty="0" smtClean="0"/>
              <a:t>. </a:t>
            </a:r>
            <a:r>
              <a:rPr lang="sk-SK" dirty="0"/>
              <a:t>Potvrdenie o dôchodku za vlaňajší rok – vydá </a:t>
            </a:r>
            <a:r>
              <a:rPr lang="sk-SK" sz="2000" dirty="0">
                <a:solidFill>
                  <a:schemeClr val="accent3">
                    <a:lumMod val="75000"/>
                  </a:schemeClr>
                </a:solidFill>
              </a:rPr>
              <a:t>Soc. </a:t>
            </a:r>
            <a:r>
              <a:rPr lang="sk-SK" sz="2000" dirty="0" smtClean="0">
                <a:solidFill>
                  <a:schemeClr val="accent3">
                    <a:lumMod val="75000"/>
                  </a:schemeClr>
                </a:solidFill>
              </a:rPr>
              <a:t>Poisťovňa</a:t>
            </a:r>
          </a:p>
          <a:p>
            <a:endParaRPr lang="sk-SK" dirty="0"/>
          </a:p>
          <a:p>
            <a:r>
              <a:rPr lang="sk-SK" dirty="0"/>
              <a:t>8</a:t>
            </a:r>
            <a:r>
              <a:rPr lang="sk-SK" dirty="0" smtClean="0"/>
              <a:t>. </a:t>
            </a:r>
            <a:r>
              <a:rPr lang="sk-SK" sz="2400" dirty="0">
                <a:solidFill>
                  <a:srgbClr val="FF0000"/>
                </a:solidFill>
              </a:rPr>
              <a:t>Dodať predfaktúru (doklad o cene pomôcky) </a:t>
            </a:r>
            <a:r>
              <a:rPr lang="sk-SK" sz="2400" dirty="0" smtClean="0">
                <a:solidFill>
                  <a:srgbClr val="FF0000"/>
                </a:solidFill>
              </a:rPr>
              <a:t> </a:t>
            </a:r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 KLIENT DOSTÁVA PREDFAKÚTU OD FIRMY PO BEZPLATNOM ZAMERANÍ, obhliadke, alebo odskúšaní a výbere vhodnej </a:t>
            </a:r>
            <a:r>
              <a:rPr lang="sk-SK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pomôcky.</a:t>
            </a:r>
            <a:endParaRPr lang="sk-SK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2368731" y="6488668"/>
            <a:ext cx="7109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7"/>
              </a:rPr>
              <a:t>www.spig.sk</a:t>
            </a:r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,  BEZPLATNÁ INFOLINKA 0800 105 707   spig@spig.sk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506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Ďakujeme za pozornosť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sz="2800" dirty="0" smtClean="0"/>
              <a:t>   </a:t>
            </a:r>
            <a:r>
              <a:rPr lang="sk-SK" sz="2800" dirty="0" smtClean="0"/>
              <a:t>  </a:t>
            </a:r>
            <a:r>
              <a:rPr lang="sk-SK" sz="3600" dirty="0" smtClean="0"/>
              <a:t>SPIG s.r.o.</a:t>
            </a:r>
          </a:p>
          <a:p>
            <a:pPr marL="0" indent="0">
              <a:buNone/>
            </a:pPr>
            <a:r>
              <a:rPr lang="sk-SK" sz="2800" dirty="0" smtClean="0"/>
              <a:t>     </a:t>
            </a:r>
            <a:r>
              <a:rPr lang="sk-SK" sz="2800" dirty="0" smtClean="0"/>
              <a:t> </a:t>
            </a:r>
            <a:r>
              <a:rPr lang="sk-SK" sz="2000" dirty="0" smtClean="0"/>
              <a:t>Tulská </a:t>
            </a:r>
            <a:r>
              <a:rPr lang="sk-SK" sz="2000" dirty="0" smtClean="0"/>
              <a:t>2</a:t>
            </a:r>
            <a:r>
              <a:rPr lang="sk-SK" sz="2000" dirty="0" smtClean="0"/>
              <a:t>, 96001ZVOLEN</a:t>
            </a:r>
            <a:endParaRPr lang="sk-SK" sz="2000" dirty="0" smtClean="0"/>
          </a:p>
          <a:p>
            <a:pPr marL="173736" lvl="1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      </a:t>
            </a:r>
            <a:r>
              <a:rPr lang="sk-SK" sz="2800" dirty="0" smtClean="0">
                <a:solidFill>
                  <a:srgbClr val="00B050"/>
                </a:solidFill>
              </a:rPr>
              <a:t>Zelená </a:t>
            </a:r>
            <a:r>
              <a:rPr lang="sk-SK" sz="2800" dirty="0" smtClean="0">
                <a:solidFill>
                  <a:srgbClr val="00B050"/>
                </a:solidFill>
              </a:rPr>
              <a:t>linka: 0800 105 </a:t>
            </a:r>
            <a:r>
              <a:rPr lang="sk-SK" sz="2800" dirty="0" smtClean="0">
                <a:solidFill>
                  <a:srgbClr val="00B050"/>
                </a:solidFill>
              </a:rPr>
              <a:t>707      </a:t>
            </a:r>
          </a:p>
          <a:p>
            <a:pPr marL="173736" lvl="1" indent="0">
              <a:buNone/>
            </a:pPr>
            <a:r>
              <a:rPr lang="sk-SK" sz="2800" u="sng" dirty="0">
                <a:solidFill>
                  <a:srgbClr val="00B050"/>
                </a:solidFill>
                <a:hlinkClick r:id="rId2"/>
              </a:rPr>
              <a:t> </a:t>
            </a:r>
            <a:r>
              <a:rPr lang="sk-SK" sz="2800" u="sng" dirty="0" smtClean="0">
                <a:solidFill>
                  <a:srgbClr val="00B050"/>
                </a:solidFill>
                <a:hlinkClick r:id="rId2"/>
              </a:rPr>
              <a:t>   </a:t>
            </a:r>
            <a:r>
              <a:rPr lang="sk-SK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2"/>
              </a:rPr>
              <a:t>spig@spig.sk</a:t>
            </a:r>
            <a:endParaRPr lang="sk-SK" u="sng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685800" lvl="4" indent="0">
              <a:buNone/>
            </a:pPr>
            <a:endParaRPr lang="sk-SK" u="sng" dirty="0">
              <a:solidFill>
                <a:schemeClr val="accent2">
                  <a:lumMod val="60000"/>
                  <a:lumOff val="40000"/>
                </a:schemeClr>
              </a:solidFill>
              <a:hlinkClick r:id="rId3"/>
            </a:endParaRPr>
          </a:p>
          <a:p>
            <a:pPr marL="685800" lvl="4" indent="0">
              <a:buNone/>
            </a:pPr>
            <a:r>
              <a:rPr lang="sk-SK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www.spig.sk</a:t>
            </a:r>
            <a:endParaRPr lang="sk-SK" sz="1800" u="sng" dirty="0">
              <a:solidFill>
                <a:schemeClr val="accent2">
                  <a:lumMod val="60000"/>
                  <a:lumOff val="40000"/>
                </a:schemeClr>
              </a:solidFill>
              <a:hlinkClick r:id="rId4"/>
            </a:endParaRPr>
          </a:p>
          <a:p>
            <a:pPr marL="685800" lvl="4" indent="0">
              <a:buNone/>
            </a:pPr>
            <a:r>
              <a:rPr lang="sk-SK" sz="1800" dirty="0" smtClean="0">
                <a:hlinkClick r:id="rId4"/>
              </a:rPr>
              <a:t>www.inakobdareni.sk</a:t>
            </a:r>
            <a:r>
              <a:rPr lang="sk-SK" sz="1800" dirty="0" smtClean="0"/>
              <a:t> </a:t>
            </a:r>
          </a:p>
          <a:p>
            <a:pPr marL="685800" lvl="4" indent="0">
              <a:buNone/>
            </a:pPr>
            <a:r>
              <a:rPr lang="sk-SK" dirty="0" smtClean="0">
                <a:solidFill>
                  <a:srgbClr val="FFC000"/>
                </a:solidFill>
              </a:rPr>
              <a:t>KLUB SPIG</a:t>
            </a:r>
            <a:endParaRPr lang="sk-SK" dirty="0">
              <a:solidFill>
                <a:srgbClr val="FFC000"/>
              </a:solidFill>
            </a:endParaRPr>
          </a:p>
          <a:p>
            <a:pPr marL="173736" lvl="1" indent="0">
              <a:buNone/>
            </a:pPr>
            <a:endParaRPr lang="sk-SK" dirty="0" smtClean="0">
              <a:solidFill>
                <a:srgbClr val="00B050"/>
              </a:solidFill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734" y="585216"/>
            <a:ext cx="2124075" cy="962025"/>
          </a:xfrm>
          <a:prstGeom prst="rect">
            <a:avLst/>
          </a:prstGeom>
        </p:spPr>
      </p:pic>
      <p:sp>
        <p:nvSpPr>
          <p:cNvPr id="4" name="Obdĺžnik 3"/>
          <p:cNvSpPr/>
          <p:nvPr/>
        </p:nvSpPr>
        <p:spPr>
          <a:xfrm>
            <a:off x="2656114" y="6488668"/>
            <a:ext cx="67099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www.spig.sk</a:t>
            </a:r>
            <a:r>
              <a:rPr lang="sk-SK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,  BEZPLATNÁ INFOLINKA 0800 105 707   spig@spig.sk</a:t>
            </a:r>
            <a:r>
              <a:rPr lang="sk-SK" dirty="0"/>
              <a:t> </a:t>
            </a: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584" y="4461591"/>
            <a:ext cx="323850" cy="26670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872" y="3899425"/>
            <a:ext cx="295275" cy="276225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397" y="3560552"/>
            <a:ext cx="285750" cy="314325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872" y="5408799"/>
            <a:ext cx="342900" cy="295275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259" y="5103999"/>
            <a:ext cx="257175" cy="304800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872" y="5669468"/>
            <a:ext cx="3429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92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438</TotalTime>
  <Words>280</Words>
  <Application>Microsoft Office PowerPoint</Application>
  <PresentationFormat>Širokouhlá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Calibri</vt:lpstr>
      <vt:lpstr>Tw Cen MT</vt:lpstr>
      <vt:lpstr>Tw Cen MT Condensed</vt:lpstr>
      <vt:lpstr>Wingdings 3</vt:lpstr>
      <vt:lpstr>Integrál</vt:lpstr>
      <vt:lpstr>Doklady potrebné k žiadosti o peňažné príspevky na kompenzáciu : </vt:lpstr>
      <vt:lpstr>Úvod</vt:lpstr>
      <vt:lpstr>1. Žiadosť o peňažný príspevok  na kúpu pomôcky resp. Zdvíhacieho zariadenia</vt:lpstr>
      <vt:lpstr>Prezentácia programu PowerPoint</vt:lpstr>
      <vt:lpstr>2. Aké zdvíhacie zariadenie môžete získať?</vt:lpstr>
      <vt:lpstr>3. Podmienky nároku na príspevok : </vt:lpstr>
      <vt:lpstr>Zhrnutie:  </vt:lpstr>
      <vt:lpstr>Ďakujeme za pozornosť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Doklady potrebné k žiadosti o peňažné príspevky na kompenzáciu a o peňažný príspevok na opatrovanie:</dc:title>
  <dc:creator>jakub</dc:creator>
  <cp:lastModifiedBy>jakub</cp:lastModifiedBy>
  <cp:revision>35</cp:revision>
  <dcterms:created xsi:type="dcterms:W3CDTF">2017-01-30T19:55:56Z</dcterms:created>
  <dcterms:modified xsi:type="dcterms:W3CDTF">2018-01-18T20:46:19Z</dcterms:modified>
</cp:coreProperties>
</file>